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7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46.png" ContentType="image/png"/>
  <Override PartName="/ppt/media/image47.wmf" ContentType="image/x-wmf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30.png" ContentType="image/png"/>
  <Override PartName="/ppt/media/image49.png" ContentType="image/png"/>
  <Override PartName="/ppt/media/image12.png" ContentType="image/png"/>
  <Override PartName="/ppt/media/image7.wmf" ContentType="image/x-wmf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</a:t>
            </a:r>
            <a:r>
              <a:rPr b="0" lang="en-US" sz="2000" spc="-1" strike="noStrike">
                <a:latin typeface="Arial"/>
              </a:rPr>
              <a:t>the 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7D1F289-5D41-4C98-AEAB-7193BCB6F27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A903694-6349-4077-99B8-26ECBA6C5C1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zh-CN" sz="6000" spc="-1" strike="noStrike">
                <a:solidFill>
                  <a:srgbClr val="000000"/>
                </a:solidFill>
                <a:latin typeface="Calibri Light"/>
              </a:rPr>
              <a:t>单击</a:t>
            </a:r>
            <a:r>
              <a:rPr b="0" lang="zh-CN" sz="6000" spc="-1" strike="noStrike">
                <a:solidFill>
                  <a:srgbClr val="000000"/>
                </a:solidFill>
                <a:latin typeface="Calibri Light"/>
              </a:rPr>
              <a:t>此处</a:t>
            </a:r>
            <a:r>
              <a:rPr b="0" lang="zh-CN" sz="6000" spc="-1" strike="noStrike">
                <a:solidFill>
                  <a:srgbClr val="000000"/>
                </a:solidFill>
                <a:latin typeface="Calibri Light"/>
              </a:rPr>
              <a:t>编辑</a:t>
            </a:r>
            <a:r>
              <a:rPr b="0" lang="zh-CN" sz="6000" spc="-1" strike="noStrike">
                <a:solidFill>
                  <a:srgbClr val="000000"/>
                </a:solidFill>
                <a:latin typeface="Calibri Light"/>
              </a:rPr>
              <a:t>母版</a:t>
            </a:r>
            <a:r>
              <a:rPr b="0" lang="zh-CN" sz="6000" spc="-1" strike="noStrike">
                <a:solidFill>
                  <a:srgbClr val="000000"/>
                </a:solidFill>
                <a:latin typeface="Calibri Light"/>
              </a:rPr>
              <a:t>标题</a:t>
            </a:r>
            <a:r>
              <a:rPr b="0" lang="zh-CN" sz="6000" spc="-1" strike="noStrike">
                <a:solidFill>
                  <a:srgbClr val="000000"/>
                </a:solidFill>
                <a:latin typeface="Calibri Light"/>
              </a:rPr>
              <a:t>样式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13DB79A-E630-42AF-847C-F7FC3FC59E80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5/3/24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A7011F7-A979-4A97-A767-0C5417CEB3F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7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zh-CN" sz="4400" spc="-1" strike="noStrike">
                <a:solidFill>
                  <a:srgbClr val="000000"/>
                </a:solidFill>
                <a:latin typeface="Calibri Light"/>
              </a:rPr>
              <a:t>单击此处编</a:t>
            </a:r>
            <a:r>
              <a:rPr b="0" lang="zh-CN" sz="4400" spc="-1" strike="noStrike">
                <a:solidFill>
                  <a:srgbClr val="000000"/>
                </a:solidFill>
                <a:latin typeface="Calibri Light"/>
              </a:rPr>
              <a:t>辑母版标题</a:t>
            </a:r>
            <a:r>
              <a:rPr b="0" lang="zh-CN" sz="4400" spc="-1" strike="noStrike">
                <a:solidFill>
                  <a:srgbClr val="000000"/>
                </a:solidFill>
                <a:latin typeface="Calibri Light"/>
              </a:rPr>
              <a:t>样式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</a:rPr>
              <a:t>单击此处编辑母版文本样式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</a:rPr>
              <a:t>第二级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第三级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第四级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第五级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465EF1B-A6AE-494D-AB86-5920F892200E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5/3/24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0F50005-F07B-45A0-B16C-2E8008C27A2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wmf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wmf"/><Relationship Id="rId1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hyperlink" Target="https://github.com/javieryu/nerf_bridge" TargetMode="External"/><Relationship Id="rId3" Type="http://schemas.openxmlformats.org/officeDocument/2006/relationships/hyperlink" Target="https://docs.nerf.studio/en/latest/" TargetMode="External"/><Relationship Id="rId4" Type="http://schemas.openxmlformats.org/officeDocument/2006/relationships/hyperlink" Target="https://github.com/nerfstudio-project/nerfstudio" TargetMode="External"/><Relationship Id="rId5" Type="http://schemas.openxmlformats.org/officeDocument/2006/relationships/hyperlink" Target="http://wiki.ros.org/" TargetMode="External"/><Relationship Id="rId6" Type="http://schemas.openxmlformats.org/officeDocument/2006/relationships/image" Target="../media/image49.png"/><Relationship Id="rId7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0" y="1080000"/>
            <a:ext cx="12191760" cy="1079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NeRF-based SLAM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2232000" y="2772000"/>
            <a:ext cx="7723440" cy="2303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ts val="1599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ff0000"/>
                </a:solidFill>
                <a:latin typeface="Calibri"/>
              </a:rPr>
              <a:t>Concetps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 SLAM + NeRF + connections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2103.</a:t>
            </a:r>
            <a:r>
              <a:rPr b="0" lang="zh-CN" sz="16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0" lang="en-US" sz="1600" spc="-1" strike="noStrike">
                <a:solidFill>
                  <a:srgbClr val="ff0000"/>
                </a:solidFill>
                <a:latin typeface="Calibri"/>
              </a:rPr>
              <a:t>iMAP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 Implicit Mapping and Positioning in Real-Time</a:t>
            </a:r>
            <a:r>
              <a:rPr b="0" lang="zh-CN" sz="16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2112.</a:t>
            </a:r>
            <a:r>
              <a:rPr b="0" lang="zh-CN" sz="16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0" lang="en-US" sz="1600" spc="-1" strike="noStrike">
                <a:solidFill>
                  <a:srgbClr val="ff0000"/>
                </a:solidFill>
                <a:latin typeface="Calibri"/>
              </a:rPr>
              <a:t>NICE-SLAM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 Neural Implicit Scalable Encoding for SLAM</a:t>
            </a:r>
            <a:r>
              <a:rPr b="0" lang="zh-CN" sz="16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2305.</a:t>
            </a:r>
            <a:r>
              <a:rPr b="0" lang="zh-CN" sz="16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0" lang="en-US" sz="1600" spc="-1" strike="noStrike">
                <a:solidFill>
                  <a:srgbClr val="ff0000"/>
                </a:solidFill>
                <a:latin typeface="Calibri"/>
              </a:rPr>
              <a:t>NerfBridge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 Bringing Real-time, Online Neural Radiance Field Training to Robotics</a:t>
            </a:r>
            <a:r>
              <a:rPr b="0" lang="zh-CN" sz="16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ts val="1599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ff0000"/>
                </a:solidFill>
                <a:latin typeface="Calibri"/>
              </a:rPr>
              <a:t>Explorations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0" y="5688000"/>
            <a:ext cx="1219176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ts val="15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2023.06.08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0"/>
            <a:ext cx="8069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0000"/>
                </a:solidFill>
                <a:latin typeface="Calibri"/>
              </a:rPr>
              <a:t>NeRF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-based 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</a:rPr>
              <a:t>SLAM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900000" y="5561280"/>
            <a:ext cx="359964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200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1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、《</a:t>
            </a:r>
            <a:r>
              <a:rPr b="0" lang="zh-CN" sz="1200" spc="-1" strike="noStrike">
                <a:solidFill>
                  <a:srgbClr val="ff0000"/>
                </a:solidFill>
                <a:latin typeface="Calibri"/>
              </a:rPr>
              <a:t>视觉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SLAM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十四讲》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.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高翔</a:t>
            </a:r>
            <a:endParaRPr b="0" lang="en-US" sz="1200" spc="-1" strike="noStrike">
              <a:latin typeface="Arial"/>
            </a:endParaRPr>
          </a:p>
          <a:p>
            <a:pPr>
              <a:lnSpc>
                <a:spcPts val="200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2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、《机器人学中的</a:t>
            </a:r>
            <a:r>
              <a:rPr b="0" lang="zh-CN" sz="1200" spc="-1" strike="noStrike">
                <a:solidFill>
                  <a:srgbClr val="ff0000"/>
                </a:solidFill>
                <a:latin typeface="Calibri"/>
              </a:rPr>
              <a:t>状态估计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200" spc="-1" strike="noStrike">
              <a:latin typeface="Arial"/>
            </a:endParaRPr>
          </a:p>
          <a:p>
            <a:pPr>
              <a:lnSpc>
                <a:spcPts val="200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3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、《计算机视觉中的</a:t>
            </a:r>
            <a:r>
              <a:rPr b="0" lang="zh-CN" sz="1200" spc="-1" strike="noStrike">
                <a:solidFill>
                  <a:srgbClr val="ff0000"/>
                </a:solidFill>
                <a:latin typeface="Calibri"/>
              </a:rPr>
              <a:t>多视图几何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93" name="图片 1" descr=""/>
          <p:cNvPicPr/>
          <p:nvPr/>
        </p:nvPicPr>
        <p:blipFill>
          <a:blip r:embed="rId1"/>
          <a:stretch/>
        </p:blipFill>
        <p:spPr>
          <a:xfrm>
            <a:off x="8856000" y="1634400"/>
            <a:ext cx="3239640" cy="100764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10332000" y="4751640"/>
            <a:ext cx="17996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1812.</a:t>
            </a:r>
            <a:r>
              <a:rPr b="1" lang="zh-CN" sz="10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Occupancy Networks</a:t>
            </a:r>
            <a:r>
              <a:rPr b="1" lang="zh-CN" sz="10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4940640" y="1008000"/>
            <a:ext cx="444240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1199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2003.</a:t>
            </a:r>
            <a:r>
              <a:rPr b="1" lang="zh-CN" sz="10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NeRF: Representing Scenes as Neural Radiance Fields for View Synthesis</a:t>
            </a:r>
            <a:r>
              <a:rPr b="1" lang="zh-CN" sz="10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000" spc="-1" strike="noStrike">
              <a:latin typeface="Arial"/>
            </a:endParaRPr>
          </a:p>
          <a:p>
            <a:pPr>
              <a:lnSpc>
                <a:spcPts val="1199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2209.</a:t>
            </a:r>
            <a:r>
              <a:rPr b="1" lang="zh-CN" sz="10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1" lang="en-US" sz="1000" spc="-1" strike="noStrike">
                <a:solidFill>
                  <a:srgbClr val="000000"/>
                </a:solidFill>
                <a:latin typeface="Calibri"/>
              </a:rPr>
              <a:t>Volume Rendering Digest (for NeRF)</a:t>
            </a:r>
            <a:r>
              <a:rPr b="1" lang="zh-CN" sz="10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96" name="图片 8" descr=""/>
          <p:cNvPicPr/>
          <p:nvPr/>
        </p:nvPicPr>
        <p:blipFill>
          <a:blip r:embed="rId2"/>
          <a:stretch/>
        </p:blipFill>
        <p:spPr>
          <a:xfrm>
            <a:off x="5147640" y="2988000"/>
            <a:ext cx="6839640" cy="1655640"/>
          </a:xfrm>
          <a:prstGeom prst="rect">
            <a:avLst/>
          </a:prstGeom>
          <a:ln>
            <a:noFill/>
          </a:ln>
        </p:spPr>
      </p:pic>
      <p:sp>
        <p:nvSpPr>
          <p:cNvPr id="97" name="CustomShape 5"/>
          <p:cNvSpPr/>
          <p:nvPr/>
        </p:nvSpPr>
        <p:spPr>
          <a:xfrm>
            <a:off x="0" y="648000"/>
            <a:ext cx="4894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SLAM (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imultaneous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ocalization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nd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apping)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5040000" y="648000"/>
            <a:ext cx="3239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②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NeRF (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Ne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ural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adiance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ields)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900000" y="1152000"/>
            <a:ext cx="35996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2401"/>
              </a:lnSpc>
            </a:pPr>
            <a:r>
              <a:rPr b="0" lang="zh-CN" sz="1200" spc="-1" strike="noStrike">
                <a:solidFill>
                  <a:srgbClr val="ff0000"/>
                </a:solidFill>
                <a:latin typeface="Calibri"/>
              </a:rPr>
              <a:t>主体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与</a:t>
            </a:r>
            <a:r>
              <a:rPr b="0" lang="zh-CN" sz="1200" spc="-1" strike="noStrike">
                <a:solidFill>
                  <a:srgbClr val="ff0000"/>
                </a:solidFill>
                <a:latin typeface="Calibri"/>
              </a:rPr>
              <a:t>环境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交互，引入问题：</a:t>
            </a:r>
            <a:endParaRPr b="0" lang="en-US" sz="12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1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、主体是什么样的（</a:t>
            </a:r>
            <a:r>
              <a:rPr b="0" lang="zh-CN" sz="1200" spc="-1" strike="noStrike">
                <a:solidFill>
                  <a:srgbClr val="ff0000"/>
                </a:solidFill>
                <a:latin typeface="Calibri"/>
              </a:rPr>
              <a:t>内部状态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估计）</a:t>
            </a:r>
            <a:endParaRPr b="0" lang="en-US" sz="12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2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、环境是什么样的（</a:t>
            </a:r>
            <a:r>
              <a:rPr b="0" lang="zh-CN" sz="1200" spc="-1" strike="noStrike">
                <a:solidFill>
                  <a:srgbClr val="ff0000"/>
                </a:solidFill>
                <a:latin typeface="Calibri"/>
              </a:rPr>
              <a:t>外部状态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估计，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mapping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）</a:t>
            </a:r>
            <a:endParaRPr b="0" lang="en-US" sz="12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3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、主体与环境</a:t>
            </a:r>
            <a:r>
              <a:rPr b="0" lang="zh-CN" sz="1200" spc="-1" strike="noStrike">
                <a:solidFill>
                  <a:srgbClr val="ff0000"/>
                </a:solidFill>
                <a:latin typeface="Calibri"/>
              </a:rPr>
              <a:t>关系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（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localization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）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0" name="图片 12" descr=""/>
          <p:cNvPicPr/>
          <p:nvPr/>
        </p:nvPicPr>
        <p:blipFill>
          <a:blip r:embed="rId3"/>
          <a:stretch/>
        </p:blipFill>
        <p:spPr>
          <a:xfrm>
            <a:off x="900000" y="3851280"/>
            <a:ext cx="3599640" cy="1439640"/>
          </a:xfrm>
          <a:prstGeom prst="rect">
            <a:avLst/>
          </a:prstGeom>
          <a:ln>
            <a:noFill/>
          </a:ln>
        </p:spPr>
      </p:pic>
      <p:pic>
        <p:nvPicPr>
          <p:cNvPr id="101" name="图片 13" descr=""/>
          <p:cNvPicPr/>
          <p:nvPr/>
        </p:nvPicPr>
        <p:blipFill>
          <a:blip r:embed="rId4"/>
          <a:stretch/>
        </p:blipFill>
        <p:spPr>
          <a:xfrm>
            <a:off x="1188000" y="2771280"/>
            <a:ext cx="3023640" cy="719640"/>
          </a:xfrm>
          <a:prstGeom prst="rect">
            <a:avLst/>
          </a:prstGeom>
          <a:ln>
            <a:noFill/>
          </a:ln>
        </p:spPr>
      </p:pic>
      <p:pic>
        <p:nvPicPr>
          <p:cNvPr id="102" name="图片 15" descr=""/>
          <p:cNvPicPr/>
          <p:nvPr/>
        </p:nvPicPr>
        <p:blipFill>
          <a:blip r:embed="rId5"/>
          <a:stretch/>
        </p:blipFill>
        <p:spPr>
          <a:xfrm>
            <a:off x="9743040" y="288000"/>
            <a:ext cx="2159640" cy="287640"/>
          </a:xfrm>
          <a:prstGeom prst="rect">
            <a:avLst/>
          </a:prstGeom>
          <a:ln>
            <a:noFill/>
          </a:ln>
        </p:spPr>
      </p:pic>
      <p:sp>
        <p:nvSpPr>
          <p:cNvPr id="103" name="CustomShape 8"/>
          <p:cNvSpPr/>
          <p:nvPr/>
        </p:nvSpPr>
        <p:spPr>
          <a:xfrm>
            <a:off x="216000" y="2880000"/>
            <a:ext cx="504000" cy="496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1599"/>
              </a:lnSpc>
            </a:pP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数学表述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216000" y="1439280"/>
            <a:ext cx="503640" cy="496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1599"/>
              </a:lnSpc>
            </a:pP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引入问题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>
            <a:off x="216000" y="4320000"/>
            <a:ext cx="504000" cy="496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1599"/>
              </a:lnSpc>
            </a:pP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典型框架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6" name="CustomShape 11"/>
          <p:cNvSpPr/>
          <p:nvPr/>
        </p:nvSpPr>
        <p:spPr>
          <a:xfrm>
            <a:off x="5238720" y="4644000"/>
            <a:ext cx="1079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Voxels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（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memory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7" name="CustomShape 12"/>
          <p:cNvSpPr/>
          <p:nvPr/>
        </p:nvSpPr>
        <p:spPr>
          <a:xfrm>
            <a:off x="7061040" y="4644000"/>
            <a:ext cx="1105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Point Cloud</a:t>
            </a:r>
            <a:br/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（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topology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8" name="CustomShape 13"/>
          <p:cNvSpPr/>
          <p:nvPr/>
        </p:nvSpPr>
        <p:spPr>
          <a:xfrm>
            <a:off x="8819640" y="4644000"/>
            <a:ext cx="1116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Mesh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（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template</a:t>
            </a: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>
            <a:off x="216000" y="5760000"/>
            <a:ext cx="504000" cy="496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1599"/>
              </a:lnSpc>
            </a:pPr>
            <a:r>
              <a:rPr b="0" lang="zh-CN" sz="1200" spc="-1" strike="noStrike">
                <a:solidFill>
                  <a:srgbClr val="000000"/>
                </a:solidFill>
                <a:latin typeface="Calibri"/>
              </a:rPr>
              <a:t>经典书籍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10" name="图片 29" descr=""/>
          <p:cNvPicPr/>
          <p:nvPr/>
        </p:nvPicPr>
        <p:blipFill>
          <a:blip r:embed="rId6"/>
          <a:stretch/>
        </p:blipFill>
        <p:spPr>
          <a:xfrm>
            <a:off x="5040000" y="1411200"/>
            <a:ext cx="3358440" cy="1454040"/>
          </a:xfrm>
          <a:prstGeom prst="rect">
            <a:avLst/>
          </a:prstGeom>
          <a:ln>
            <a:noFill/>
          </a:ln>
        </p:spPr>
      </p:pic>
      <p:pic>
        <p:nvPicPr>
          <p:cNvPr id="111" name="图片 33" descr=""/>
          <p:cNvPicPr/>
          <p:nvPr/>
        </p:nvPicPr>
        <p:blipFill>
          <a:blip r:embed="rId7"/>
          <a:stretch/>
        </p:blipFill>
        <p:spPr>
          <a:xfrm>
            <a:off x="5565600" y="5256000"/>
            <a:ext cx="5977080" cy="1547640"/>
          </a:xfrm>
          <a:prstGeom prst="rect">
            <a:avLst/>
          </a:prstGeom>
          <a:ln>
            <a:noFill/>
          </a:ln>
        </p:spPr>
      </p:pic>
      <p:pic>
        <p:nvPicPr>
          <p:cNvPr id="112" name="图片 23" descr=""/>
          <p:cNvPicPr/>
          <p:nvPr/>
        </p:nvPicPr>
        <p:blipFill>
          <a:blip r:embed="rId8"/>
          <a:stretch/>
        </p:blipFill>
        <p:spPr>
          <a:xfrm>
            <a:off x="10103040" y="1117440"/>
            <a:ext cx="1439640" cy="287640"/>
          </a:xfrm>
          <a:prstGeom prst="rect">
            <a:avLst/>
          </a:prstGeom>
          <a:ln>
            <a:noFill/>
          </a:ln>
        </p:spPr>
      </p:pic>
      <p:pic>
        <p:nvPicPr>
          <p:cNvPr id="113" name="图片 24" descr=""/>
          <p:cNvPicPr/>
          <p:nvPr/>
        </p:nvPicPr>
        <p:blipFill>
          <a:blip r:embed="rId9"/>
          <a:stretch/>
        </p:blipFill>
        <p:spPr>
          <a:xfrm>
            <a:off x="10103040" y="682200"/>
            <a:ext cx="395640" cy="287640"/>
          </a:xfrm>
          <a:prstGeom prst="rect">
            <a:avLst/>
          </a:prstGeom>
          <a:ln>
            <a:noFill/>
          </a:ln>
        </p:spPr>
      </p:pic>
      <p:pic>
        <p:nvPicPr>
          <p:cNvPr id="114" name="图片 25" descr=""/>
          <p:cNvPicPr/>
          <p:nvPr/>
        </p:nvPicPr>
        <p:blipFill>
          <a:blip r:embed="rId10"/>
          <a:stretch/>
        </p:blipFill>
        <p:spPr>
          <a:xfrm>
            <a:off x="10533600" y="716400"/>
            <a:ext cx="1007640" cy="2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0"/>
            <a:ext cx="12191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ICCV.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2103.</a:t>
            </a: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iMAP: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mplicit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apping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nd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ositioning in Real-Time</a:t>
            </a: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》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Imperial College London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" name="图片 5" descr=""/>
          <p:cNvPicPr/>
          <p:nvPr/>
        </p:nvPicPr>
        <p:blipFill>
          <a:blip r:embed="rId1"/>
          <a:stretch/>
        </p:blipFill>
        <p:spPr>
          <a:xfrm>
            <a:off x="6480000" y="864000"/>
            <a:ext cx="5711760" cy="2951640"/>
          </a:xfrm>
          <a:prstGeom prst="rect">
            <a:avLst/>
          </a:prstGeom>
          <a:ln>
            <a:noFill/>
          </a:ln>
        </p:spPr>
      </p:pic>
      <p:pic>
        <p:nvPicPr>
          <p:cNvPr id="117" name="图片 6" descr=""/>
          <p:cNvPicPr/>
          <p:nvPr/>
        </p:nvPicPr>
        <p:blipFill>
          <a:blip r:embed="rId2"/>
          <a:stretch/>
        </p:blipFill>
        <p:spPr>
          <a:xfrm>
            <a:off x="9430560" y="235800"/>
            <a:ext cx="863640" cy="215640"/>
          </a:xfrm>
          <a:prstGeom prst="rect">
            <a:avLst/>
          </a:prstGeom>
          <a:ln>
            <a:noFill/>
          </a:ln>
        </p:spPr>
      </p:pic>
      <p:pic>
        <p:nvPicPr>
          <p:cNvPr id="118" name="图片 7" descr=""/>
          <p:cNvPicPr/>
          <p:nvPr/>
        </p:nvPicPr>
        <p:blipFill>
          <a:blip r:embed="rId3"/>
          <a:stretch/>
        </p:blipFill>
        <p:spPr>
          <a:xfrm>
            <a:off x="9430560" y="603360"/>
            <a:ext cx="1079640" cy="215640"/>
          </a:xfrm>
          <a:prstGeom prst="rect">
            <a:avLst/>
          </a:prstGeom>
          <a:ln>
            <a:noFill/>
          </a:ln>
        </p:spPr>
      </p:pic>
      <p:pic>
        <p:nvPicPr>
          <p:cNvPr id="119" name="图片 8" descr=""/>
          <p:cNvPicPr/>
          <p:nvPr/>
        </p:nvPicPr>
        <p:blipFill>
          <a:blip r:embed="rId4"/>
          <a:stretch/>
        </p:blipFill>
        <p:spPr>
          <a:xfrm>
            <a:off x="10656000" y="563040"/>
            <a:ext cx="1439640" cy="287640"/>
          </a:xfrm>
          <a:prstGeom prst="rect">
            <a:avLst/>
          </a:prstGeom>
          <a:ln>
            <a:noFill/>
          </a:ln>
        </p:spPr>
      </p:pic>
      <p:pic>
        <p:nvPicPr>
          <p:cNvPr id="120" name="图片 9" descr=""/>
          <p:cNvPicPr/>
          <p:nvPr/>
        </p:nvPicPr>
        <p:blipFill>
          <a:blip r:embed="rId5"/>
          <a:stretch/>
        </p:blipFill>
        <p:spPr>
          <a:xfrm>
            <a:off x="9862560" y="1800000"/>
            <a:ext cx="1079640" cy="467640"/>
          </a:xfrm>
          <a:prstGeom prst="rect">
            <a:avLst/>
          </a:prstGeom>
          <a:ln>
            <a:noFill/>
          </a:ln>
        </p:spPr>
      </p:pic>
      <p:pic>
        <p:nvPicPr>
          <p:cNvPr id="121" name="图片 10" descr=""/>
          <p:cNvPicPr/>
          <p:nvPr/>
        </p:nvPicPr>
        <p:blipFill>
          <a:blip r:embed="rId6"/>
          <a:stretch/>
        </p:blipFill>
        <p:spPr>
          <a:xfrm>
            <a:off x="9864000" y="1224000"/>
            <a:ext cx="1079640" cy="467640"/>
          </a:xfrm>
          <a:prstGeom prst="rect">
            <a:avLst/>
          </a:prstGeom>
          <a:ln>
            <a:noFill/>
          </a:ln>
        </p:spPr>
      </p:pic>
      <p:pic>
        <p:nvPicPr>
          <p:cNvPr id="122" name="图片 11" descr=""/>
          <p:cNvPicPr/>
          <p:nvPr/>
        </p:nvPicPr>
        <p:blipFill>
          <a:blip r:embed="rId7"/>
          <a:stretch/>
        </p:blipFill>
        <p:spPr>
          <a:xfrm>
            <a:off x="7056000" y="4723200"/>
            <a:ext cx="2591640" cy="431640"/>
          </a:xfrm>
          <a:prstGeom prst="rect">
            <a:avLst/>
          </a:prstGeom>
          <a:ln>
            <a:noFill/>
          </a:ln>
        </p:spPr>
      </p:pic>
      <p:pic>
        <p:nvPicPr>
          <p:cNvPr id="123" name="图片 12" descr=""/>
          <p:cNvPicPr/>
          <p:nvPr/>
        </p:nvPicPr>
        <p:blipFill>
          <a:blip r:embed="rId8"/>
          <a:stretch/>
        </p:blipFill>
        <p:spPr>
          <a:xfrm>
            <a:off x="7056000" y="4032000"/>
            <a:ext cx="935640" cy="431640"/>
          </a:xfrm>
          <a:prstGeom prst="rect">
            <a:avLst/>
          </a:prstGeom>
          <a:ln>
            <a:noFill/>
          </a:ln>
        </p:spPr>
      </p:pic>
      <p:pic>
        <p:nvPicPr>
          <p:cNvPr id="124" name="图片 13" descr=""/>
          <p:cNvPicPr/>
          <p:nvPr/>
        </p:nvPicPr>
        <p:blipFill>
          <a:blip r:embed="rId9"/>
          <a:stretch/>
        </p:blipFill>
        <p:spPr>
          <a:xfrm>
            <a:off x="7992000" y="4032000"/>
            <a:ext cx="1727640" cy="431640"/>
          </a:xfrm>
          <a:prstGeom prst="rect">
            <a:avLst/>
          </a:prstGeom>
          <a:ln>
            <a:noFill/>
          </a:ln>
        </p:spPr>
      </p:pic>
      <p:pic>
        <p:nvPicPr>
          <p:cNvPr id="125" name="图片 14" descr=""/>
          <p:cNvPicPr/>
          <p:nvPr/>
        </p:nvPicPr>
        <p:blipFill>
          <a:blip r:embed="rId10"/>
          <a:stretch/>
        </p:blipFill>
        <p:spPr>
          <a:xfrm>
            <a:off x="9936000" y="3924000"/>
            <a:ext cx="2159640" cy="647640"/>
          </a:xfrm>
          <a:prstGeom prst="rect">
            <a:avLst/>
          </a:prstGeom>
          <a:ln>
            <a:noFill/>
          </a:ln>
        </p:spPr>
      </p:pic>
      <p:pic>
        <p:nvPicPr>
          <p:cNvPr id="126" name="图片 15" descr=""/>
          <p:cNvPicPr/>
          <p:nvPr/>
        </p:nvPicPr>
        <p:blipFill>
          <a:blip r:embed="rId11"/>
          <a:stretch/>
        </p:blipFill>
        <p:spPr>
          <a:xfrm>
            <a:off x="9936000" y="4615200"/>
            <a:ext cx="2159640" cy="647640"/>
          </a:xfrm>
          <a:prstGeom prst="rect">
            <a:avLst/>
          </a:prstGeom>
          <a:ln>
            <a:noFill/>
          </a:ln>
        </p:spPr>
      </p:pic>
      <p:pic>
        <p:nvPicPr>
          <p:cNvPr id="127" name="图片 16" descr=""/>
          <p:cNvPicPr/>
          <p:nvPr/>
        </p:nvPicPr>
        <p:blipFill>
          <a:blip r:embed="rId12"/>
          <a:stretch/>
        </p:blipFill>
        <p:spPr>
          <a:xfrm>
            <a:off x="8906760" y="5320800"/>
            <a:ext cx="1439640" cy="57564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7601760" y="468000"/>
            <a:ext cx="1572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ts val="1599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①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obtained from IMU</a:t>
            </a:r>
            <a:endParaRPr b="0" lang="en-US" sz="1200" spc="-1" strike="noStrike">
              <a:latin typeface="Arial"/>
            </a:endParaRPr>
          </a:p>
          <a:p>
            <a:pPr>
              <a:lnSpc>
                <a:spcPts val="1599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②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pose estimation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ts val="1599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③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iNeRF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9" name="图片 18" descr=""/>
          <p:cNvPicPr/>
          <p:nvPr/>
        </p:nvPicPr>
        <p:blipFill>
          <a:blip r:embed="rId13"/>
          <a:stretch/>
        </p:blipFill>
        <p:spPr>
          <a:xfrm>
            <a:off x="0" y="4745160"/>
            <a:ext cx="2879640" cy="575640"/>
          </a:xfrm>
          <a:prstGeom prst="rect">
            <a:avLst/>
          </a:prstGeom>
          <a:ln>
            <a:noFill/>
          </a:ln>
        </p:spPr>
      </p:pic>
      <p:pic>
        <p:nvPicPr>
          <p:cNvPr id="130" name="图片 19" descr=""/>
          <p:cNvPicPr/>
          <p:nvPr/>
        </p:nvPicPr>
        <p:blipFill>
          <a:blip r:embed="rId14"/>
          <a:stretch/>
        </p:blipFill>
        <p:spPr>
          <a:xfrm>
            <a:off x="3024000" y="4744800"/>
            <a:ext cx="2519640" cy="575640"/>
          </a:xfrm>
          <a:prstGeom prst="rect">
            <a:avLst/>
          </a:prstGeom>
          <a:ln>
            <a:noFill/>
          </a:ln>
        </p:spPr>
      </p:pic>
      <p:pic>
        <p:nvPicPr>
          <p:cNvPr id="131" name="图片 21" descr=""/>
          <p:cNvPicPr/>
          <p:nvPr/>
        </p:nvPicPr>
        <p:blipFill>
          <a:blip r:embed="rId15"/>
          <a:stretch/>
        </p:blipFill>
        <p:spPr>
          <a:xfrm>
            <a:off x="5760000" y="4744800"/>
            <a:ext cx="1295640" cy="575640"/>
          </a:xfrm>
          <a:prstGeom prst="rect">
            <a:avLst/>
          </a:prstGeom>
          <a:ln>
            <a:noFill/>
          </a:ln>
        </p:spPr>
      </p:pic>
      <p:pic>
        <p:nvPicPr>
          <p:cNvPr id="132" name="图片 22" descr=""/>
          <p:cNvPicPr/>
          <p:nvPr/>
        </p:nvPicPr>
        <p:blipFill>
          <a:blip r:embed="rId16"/>
          <a:stretch/>
        </p:blipFill>
        <p:spPr>
          <a:xfrm>
            <a:off x="0" y="5321160"/>
            <a:ext cx="2879640" cy="151164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6485760" y="2053080"/>
            <a:ext cx="492120" cy="29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ts val="1599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10Hz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6524280" y="3637080"/>
            <a:ext cx="414360" cy="29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ts val="1599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2Hz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7202880" y="6336000"/>
            <a:ext cx="4673880" cy="29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ts val="159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Keywords</a:t>
            </a:r>
            <a:r>
              <a:rPr b="0" lang="zh-CN" sz="2400" spc="-1" strike="noStrike">
                <a:solidFill>
                  <a:srgbClr val="000000"/>
                </a:solidFill>
                <a:latin typeface="Calibri"/>
              </a:rPr>
              <a:t>：隐式  实时  轻量  连续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6" name="图片 30" descr=""/>
          <p:cNvPicPr/>
          <p:nvPr/>
        </p:nvPicPr>
        <p:blipFill>
          <a:blip r:embed="rId17"/>
          <a:stretch/>
        </p:blipFill>
        <p:spPr>
          <a:xfrm>
            <a:off x="3024000" y="5335200"/>
            <a:ext cx="4031640" cy="1439640"/>
          </a:xfrm>
          <a:prstGeom prst="rect">
            <a:avLst/>
          </a:prstGeom>
          <a:ln>
            <a:noFill/>
          </a:ln>
        </p:spPr>
      </p:pic>
      <p:pic>
        <p:nvPicPr>
          <p:cNvPr id="137" name="图片 2" descr=""/>
          <p:cNvPicPr/>
          <p:nvPr/>
        </p:nvPicPr>
        <p:blipFill>
          <a:blip r:embed="rId18"/>
          <a:stretch/>
        </p:blipFill>
        <p:spPr>
          <a:xfrm>
            <a:off x="10656000" y="201600"/>
            <a:ext cx="395640" cy="287640"/>
          </a:xfrm>
          <a:prstGeom prst="rect">
            <a:avLst/>
          </a:prstGeom>
          <a:ln>
            <a:noFill/>
          </a:ln>
        </p:spPr>
      </p:pic>
      <p:pic>
        <p:nvPicPr>
          <p:cNvPr id="138" name="图片 4" descr=""/>
          <p:cNvPicPr/>
          <p:nvPr/>
        </p:nvPicPr>
        <p:blipFill>
          <a:blip r:embed="rId19"/>
          <a:stretch/>
        </p:blipFill>
        <p:spPr>
          <a:xfrm>
            <a:off x="11086560" y="235800"/>
            <a:ext cx="1007640" cy="2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图片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0"/>
            <a:ext cx="8999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CVPR.2112.</a:t>
            </a: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NICE-SLAM: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eural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mplicit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calable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ncoding for SLAM</a:t>
            </a: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9000000" y="0"/>
            <a:ext cx="319176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1599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</a:rPr>
              <a:t>1812.</a:t>
            </a:r>
            <a:r>
              <a:rPr b="1" lang="zh-CN" sz="12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1" lang="en-US" sz="1200" spc="-1" strike="noStrike">
                <a:solidFill>
                  <a:srgbClr val="000000"/>
                </a:solidFill>
                <a:latin typeface="Calibri"/>
              </a:rPr>
              <a:t>Occupancy Networks</a:t>
            </a:r>
            <a:r>
              <a:rPr b="1" lang="zh-CN" sz="12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200" spc="-1" strike="noStrike">
              <a:latin typeface="Arial"/>
            </a:endParaRPr>
          </a:p>
          <a:p>
            <a:pPr>
              <a:lnSpc>
                <a:spcPts val="1599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</a:rPr>
              <a:t>2003.</a:t>
            </a:r>
            <a:r>
              <a:rPr b="1" lang="zh-CN" sz="12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1" lang="en-US" sz="1200" spc="-1" strike="noStrike">
                <a:solidFill>
                  <a:srgbClr val="000000"/>
                </a:solidFill>
                <a:latin typeface="Calibri"/>
              </a:rPr>
              <a:t>Convolutional Occupancy Networks</a:t>
            </a:r>
            <a:r>
              <a:rPr b="1" lang="zh-CN" sz="12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200" spc="-1" strike="noStrike">
              <a:latin typeface="Arial"/>
            </a:endParaRPr>
          </a:p>
          <a:p>
            <a:pPr>
              <a:lnSpc>
                <a:spcPts val="1599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representation from </a:t>
            </a:r>
            <a:r>
              <a:rPr b="0" lang="en-US" sz="1200" spc="-1" strike="noStrike">
                <a:solidFill>
                  <a:srgbClr val="ff0000"/>
                </a:solidFill>
                <a:latin typeface="Calibri"/>
              </a:rPr>
              <a:t>object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 to </a:t>
            </a:r>
            <a:r>
              <a:rPr b="0" lang="en-US" sz="1200" spc="-1" strike="noStrike">
                <a:solidFill>
                  <a:srgbClr val="ff0000"/>
                </a:solidFill>
                <a:latin typeface="Calibri"/>
              </a:rPr>
              <a:t>scene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42" name="图片 13" descr=""/>
          <p:cNvPicPr/>
          <p:nvPr/>
        </p:nvPicPr>
        <p:blipFill>
          <a:blip r:embed="rId1"/>
          <a:stretch/>
        </p:blipFill>
        <p:spPr>
          <a:xfrm>
            <a:off x="9000000" y="720000"/>
            <a:ext cx="3191760" cy="1259640"/>
          </a:xfrm>
          <a:prstGeom prst="rect">
            <a:avLst/>
          </a:prstGeom>
          <a:ln>
            <a:noFill/>
          </a:ln>
        </p:spPr>
      </p:pic>
      <p:pic>
        <p:nvPicPr>
          <p:cNvPr id="143" name="图片 14" descr=""/>
          <p:cNvPicPr/>
          <p:nvPr/>
        </p:nvPicPr>
        <p:blipFill>
          <a:blip r:embed="rId2"/>
          <a:stretch/>
        </p:blipFill>
        <p:spPr>
          <a:xfrm>
            <a:off x="0" y="369360"/>
            <a:ext cx="8999640" cy="359964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9000000" y="1980000"/>
            <a:ext cx="3191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</a:rPr>
              <a:t>Input: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 sparse point cloud/coarse occupancy grid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45" name="图片 16" descr=""/>
          <p:cNvPicPr/>
          <p:nvPr/>
        </p:nvPicPr>
        <p:blipFill>
          <a:blip r:embed="rId3"/>
          <a:stretch/>
        </p:blipFill>
        <p:spPr>
          <a:xfrm>
            <a:off x="9000000" y="2520000"/>
            <a:ext cx="3191760" cy="1259640"/>
          </a:xfrm>
          <a:prstGeom prst="rect">
            <a:avLst/>
          </a:prstGeom>
          <a:ln>
            <a:noFill/>
          </a:ln>
        </p:spPr>
      </p:pic>
      <p:sp>
        <p:nvSpPr>
          <p:cNvPr id="146" name="CustomShape 4"/>
          <p:cNvSpPr/>
          <p:nvPr/>
        </p:nvSpPr>
        <p:spPr>
          <a:xfrm>
            <a:off x="9000000" y="2232000"/>
            <a:ext cx="3191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</a:rPr>
              <a:t>Encode: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 features are distributed in the space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9000000" y="3780000"/>
            <a:ext cx="3191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</a:rPr>
              <a:t>Decode: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 given p, extract local features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9000000" y="4032000"/>
            <a:ext cx="31917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</a:rPr>
              <a:t>representation: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 position + feature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→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occupancy probability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49" name="图片 20" descr=""/>
          <p:cNvPicPr/>
          <p:nvPr/>
        </p:nvPicPr>
        <p:blipFill>
          <a:blip r:embed="rId4"/>
          <a:stretch/>
        </p:blipFill>
        <p:spPr>
          <a:xfrm>
            <a:off x="10944000" y="4248000"/>
            <a:ext cx="1079640" cy="215640"/>
          </a:xfrm>
          <a:prstGeom prst="rect">
            <a:avLst/>
          </a:prstGeom>
          <a:ln>
            <a:noFill/>
          </a:ln>
        </p:spPr>
      </p:pic>
      <p:pic>
        <p:nvPicPr>
          <p:cNvPr id="150" name="图片 21" descr=""/>
          <p:cNvPicPr/>
          <p:nvPr/>
        </p:nvPicPr>
        <p:blipFill>
          <a:blip r:embed="rId5"/>
          <a:stretch/>
        </p:blipFill>
        <p:spPr>
          <a:xfrm>
            <a:off x="6048000" y="1512000"/>
            <a:ext cx="719640" cy="143640"/>
          </a:xfrm>
          <a:prstGeom prst="rect">
            <a:avLst/>
          </a:prstGeom>
          <a:ln>
            <a:noFill/>
          </a:ln>
        </p:spPr>
      </p:pic>
      <p:pic>
        <p:nvPicPr>
          <p:cNvPr id="151" name="图片 22" descr=""/>
          <p:cNvPicPr/>
          <p:nvPr/>
        </p:nvPicPr>
        <p:blipFill>
          <a:blip r:embed="rId6"/>
          <a:stretch/>
        </p:blipFill>
        <p:spPr>
          <a:xfrm>
            <a:off x="5592960" y="2160000"/>
            <a:ext cx="1174680" cy="143640"/>
          </a:xfrm>
          <a:prstGeom prst="rect">
            <a:avLst/>
          </a:prstGeom>
          <a:ln>
            <a:noFill/>
          </a:ln>
        </p:spPr>
      </p:pic>
      <p:pic>
        <p:nvPicPr>
          <p:cNvPr id="152" name="图片 23" descr=""/>
          <p:cNvPicPr/>
          <p:nvPr/>
        </p:nvPicPr>
        <p:blipFill>
          <a:blip r:embed="rId7"/>
          <a:stretch/>
        </p:blipFill>
        <p:spPr>
          <a:xfrm>
            <a:off x="6229080" y="842400"/>
            <a:ext cx="647640" cy="100440"/>
          </a:xfrm>
          <a:prstGeom prst="rect">
            <a:avLst/>
          </a:prstGeom>
          <a:ln>
            <a:noFill/>
          </a:ln>
        </p:spPr>
      </p:pic>
      <p:pic>
        <p:nvPicPr>
          <p:cNvPr id="153" name="图片 24" descr=""/>
          <p:cNvPicPr/>
          <p:nvPr/>
        </p:nvPicPr>
        <p:blipFill>
          <a:blip r:embed="rId8"/>
          <a:stretch/>
        </p:blipFill>
        <p:spPr>
          <a:xfrm>
            <a:off x="5910840" y="2700000"/>
            <a:ext cx="856800" cy="131400"/>
          </a:xfrm>
          <a:prstGeom prst="rect">
            <a:avLst/>
          </a:prstGeom>
          <a:ln>
            <a:noFill/>
          </a:ln>
        </p:spPr>
      </p:pic>
      <p:pic>
        <p:nvPicPr>
          <p:cNvPr id="154" name="图片 28" descr=""/>
          <p:cNvPicPr/>
          <p:nvPr/>
        </p:nvPicPr>
        <p:blipFill>
          <a:blip r:embed="rId9"/>
          <a:stretch/>
        </p:blipFill>
        <p:spPr>
          <a:xfrm>
            <a:off x="5256000" y="4248000"/>
            <a:ext cx="2735640" cy="411120"/>
          </a:xfrm>
          <a:prstGeom prst="rect">
            <a:avLst/>
          </a:prstGeom>
          <a:ln>
            <a:noFill/>
          </a:ln>
        </p:spPr>
      </p:pic>
      <p:pic>
        <p:nvPicPr>
          <p:cNvPr id="155" name="图片 29" descr=""/>
          <p:cNvPicPr/>
          <p:nvPr/>
        </p:nvPicPr>
        <p:blipFill>
          <a:blip r:embed="rId10"/>
          <a:stretch/>
        </p:blipFill>
        <p:spPr>
          <a:xfrm>
            <a:off x="5256000" y="5616000"/>
            <a:ext cx="2735640" cy="410040"/>
          </a:xfrm>
          <a:prstGeom prst="rect">
            <a:avLst/>
          </a:prstGeom>
          <a:ln>
            <a:noFill/>
          </a:ln>
        </p:spPr>
      </p:pic>
      <p:pic>
        <p:nvPicPr>
          <p:cNvPr id="156" name="图片 31" descr=""/>
          <p:cNvPicPr/>
          <p:nvPr/>
        </p:nvPicPr>
        <p:blipFill>
          <a:blip r:embed="rId11"/>
          <a:stretch/>
        </p:blipFill>
        <p:spPr>
          <a:xfrm>
            <a:off x="3312000" y="4032000"/>
            <a:ext cx="1691280" cy="840600"/>
          </a:xfrm>
          <a:prstGeom prst="rect">
            <a:avLst/>
          </a:prstGeom>
          <a:ln>
            <a:noFill/>
          </a:ln>
        </p:spPr>
      </p:pic>
      <p:pic>
        <p:nvPicPr>
          <p:cNvPr id="157" name="图片 32" descr=""/>
          <p:cNvPicPr/>
          <p:nvPr/>
        </p:nvPicPr>
        <p:blipFill>
          <a:blip r:embed="rId12"/>
          <a:stretch/>
        </p:blipFill>
        <p:spPr>
          <a:xfrm>
            <a:off x="3312000" y="4968000"/>
            <a:ext cx="1691640" cy="842040"/>
          </a:xfrm>
          <a:prstGeom prst="rect">
            <a:avLst/>
          </a:prstGeom>
          <a:ln>
            <a:noFill/>
          </a:ln>
        </p:spPr>
      </p:pic>
      <p:pic>
        <p:nvPicPr>
          <p:cNvPr id="158" name="图片 33" descr=""/>
          <p:cNvPicPr/>
          <p:nvPr/>
        </p:nvPicPr>
        <p:blipFill>
          <a:blip r:embed="rId13"/>
          <a:stretch/>
        </p:blipFill>
        <p:spPr>
          <a:xfrm>
            <a:off x="3312000" y="5905440"/>
            <a:ext cx="1691640" cy="842040"/>
          </a:xfrm>
          <a:prstGeom prst="rect">
            <a:avLst/>
          </a:prstGeom>
          <a:ln>
            <a:noFill/>
          </a:ln>
        </p:spPr>
      </p:pic>
      <p:pic>
        <p:nvPicPr>
          <p:cNvPr id="159" name="图片 34" descr=""/>
          <p:cNvPicPr/>
          <p:nvPr/>
        </p:nvPicPr>
        <p:blipFill>
          <a:blip r:embed="rId14"/>
          <a:stretch/>
        </p:blipFill>
        <p:spPr>
          <a:xfrm>
            <a:off x="144000" y="4140000"/>
            <a:ext cx="2879640" cy="647640"/>
          </a:xfrm>
          <a:prstGeom prst="rect">
            <a:avLst/>
          </a:prstGeom>
          <a:ln>
            <a:noFill/>
          </a:ln>
        </p:spPr>
      </p:pic>
      <p:pic>
        <p:nvPicPr>
          <p:cNvPr id="160" name="图片 35" descr=""/>
          <p:cNvPicPr/>
          <p:nvPr/>
        </p:nvPicPr>
        <p:blipFill>
          <a:blip r:embed="rId15"/>
          <a:stretch/>
        </p:blipFill>
        <p:spPr>
          <a:xfrm>
            <a:off x="144000" y="5112000"/>
            <a:ext cx="2159640" cy="647640"/>
          </a:xfrm>
          <a:prstGeom prst="rect">
            <a:avLst/>
          </a:prstGeom>
          <a:ln>
            <a:noFill/>
          </a:ln>
        </p:spPr>
      </p:pic>
      <p:pic>
        <p:nvPicPr>
          <p:cNvPr id="161" name="图片 36" descr=""/>
          <p:cNvPicPr/>
          <p:nvPr/>
        </p:nvPicPr>
        <p:blipFill>
          <a:blip r:embed="rId16"/>
          <a:stretch/>
        </p:blipFill>
        <p:spPr>
          <a:xfrm>
            <a:off x="144000" y="6084000"/>
            <a:ext cx="2879640" cy="503640"/>
          </a:xfrm>
          <a:prstGeom prst="rect">
            <a:avLst/>
          </a:prstGeom>
          <a:ln>
            <a:noFill/>
          </a:ln>
        </p:spPr>
      </p:pic>
      <p:pic>
        <p:nvPicPr>
          <p:cNvPr id="162" name="图片 41" descr=""/>
          <p:cNvPicPr/>
          <p:nvPr/>
        </p:nvPicPr>
        <p:blipFill>
          <a:blip r:embed="rId17"/>
          <a:stretch/>
        </p:blipFill>
        <p:spPr>
          <a:xfrm>
            <a:off x="8172000" y="4680000"/>
            <a:ext cx="3959640" cy="208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0"/>
            <a:ext cx="12191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ICRA.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2305.</a:t>
            </a: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NerfBridge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: Bringing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Real-time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Online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Neural Radiance Field Training to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Robotics</a:t>
            </a: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》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 Stanford University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4" name="图片 5" descr=""/>
          <p:cNvPicPr/>
          <p:nvPr/>
        </p:nvPicPr>
        <p:blipFill>
          <a:blip r:embed="rId1"/>
          <a:stretch/>
        </p:blipFill>
        <p:spPr>
          <a:xfrm>
            <a:off x="144000" y="792000"/>
            <a:ext cx="6191640" cy="477468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3368160" y="444600"/>
            <a:ext cx="3105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https://github.com/javieryu/nerf_bridge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13760" y="6168960"/>
            <a:ext cx="374112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ts val="2001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https://docs.nerf.studio/en/latest/#</a:t>
            </a:r>
            <a:endParaRPr b="0" lang="en-US" sz="1400" spc="-1" strike="noStrike">
              <a:latin typeface="Arial"/>
            </a:endParaRPr>
          </a:p>
          <a:p>
            <a:pPr>
              <a:lnSpc>
                <a:spcPts val="2001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https://github.com/nerfstudio-project/nerfstudio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94680" y="5616000"/>
            <a:ext cx="3599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2302.</a:t>
            </a:r>
            <a:r>
              <a:rPr b="0" lang="zh-CN" sz="1400" spc="-1" strike="noStrike">
                <a:solidFill>
                  <a:srgbClr val="000000"/>
                </a:solidFill>
                <a:latin typeface="Calibri"/>
              </a:rPr>
              <a:t>《</a:t>
            </a:r>
            <a:r>
              <a:rPr b="0" lang="en-US" sz="1400" spc="-1" strike="noStrike">
                <a:solidFill>
                  <a:srgbClr val="ff0000"/>
                </a:solidFill>
                <a:latin typeface="Calibri"/>
              </a:rPr>
              <a:t>Nerfstudio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: A Modular Framework for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Neural Radiance Field Development</a:t>
            </a:r>
            <a:r>
              <a:rPr b="0" lang="zh-CN" sz="1400" spc="-1" strike="noStrike">
                <a:solidFill>
                  <a:srgbClr val="000000"/>
                </a:solidFill>
                <a:latin typeface="Calibri"/>
              </a:rPr>
              <a:t>》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163080" y="440280"/>
            <a:ext cx="15814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http://wiki.ros.org/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4428000" y="5039280"/>
            <a:ext cx="2087640" cy="16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2999"/>
              </a:lnSpc>
            </a:pPr>
            <a:r>
              <a:rPr b="0" lang="zh-CN" sz="1600" spc="-1" strike="noStrike">
                <a:solidFill>
                  <a:srgbClr val="000000"/>
                </a:solidFill>
                <a:latin typeface="Calibri"/>
              </a:rPr>
              <a:t>优点：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2999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①</a:t>
            </a:r>
            <a:r>
              <a:rPr b="0" lang="zh-CN" sz="1600" spc="-1" strike="noStrike">
                <a:solidFill>
                  <a:srgbClr val="000000"/>
                </a:solidFill>
                <a:latin typeface="Calibri"/>
              </a:rPr>
              <a:t>离线  →  </a:t>
            </a:r>
            <a:r>
              <a:rPr b="0" lang="zh-CN" sz="1600" spc="-1" strike="noStrike">
                <a:solidFill>
                  <a:srgbClr val="ff0000"/>
                </a:solidFill>
                <a:latin typeface="Calibri"/>
              </a:rPr>
              <a:t>在线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2999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②</a:t>
            </a:r>
            <a:r>
              <a:rPr b="0" lang="zh-CN" sz="1600" spc="-1" strike="noStrike">
                <a:solidFill>
                  <a:srgbClr val="ff0000"/>
                </a:solidFill>
                <a:latin typeface="Calibri"/>
              </a:rPr>
              <a:t>多种</a:t>
            </a:r>
            <a:r>
              <a:rPr b="0" lang="zh-CN" sz="1600" spc="-1" strike="noStrike">
                <a:solidFill>
                  <a:srgbClr val="000000"/>
                </a:solidFill>
                <a:latin typeface="Calibri"/>
              </a:rPr>
              <a:t>位姿估计方法</a:t>
            </a:r>
            <a:endParaRPr b="0" lang="en-US" sz="1600" spc="-1" strike="noStrike">
              <a:latin typeface="Arial"/>
            </a:endParaRPr>
          </a:p>
          <a:p>
            <a:pPr>
              <a:lnSpc>
                <a:spcPts val="2999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③</a:t>
            </a:r>
            <a:r>
              <a:rPr b="0" lang="zh-CN" sz="1600" spc="-1" strike="noStrike">
                <a:solidFill>
                  <a:srgbClr val="ff0000"/>
                </a:solidFill>
                <a:latin typeface="Calibri"/>
              </a:rPr>
              <a:t>多种</a:t>
            </a:r>
            <a:r>
              <a:rPr b="0" lang="zh-CN" sz="1600" spc="-1" strike="noStrike">
                <a:solidFill>
                  <a:srgbClr val="000000"/>
                </a:solidFill>
                <a:latin typeface="Calibri"/>
              </a:rPr>
              <a:t>场景重建方法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CustomShape 7"/>
          <p:cNvSpPr/>
          <p:nvPr/>
        </p:nvSpPr>
        <p:spPr>
          <a:xfrm>
            <a:off x="3334680" y="1782000"/>
            <a:ext cx="799920" cy="29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ts val="159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20Hz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1" name="CustomShape 8"/>
          <p:cNvSpPr/>
          <p:nvPr/>
        </p:nvSpPr>
        <p:spPr>
          <a:xfrm>
            <a:off x="5367240" y="3364200"/>
            <a:ext cx="645840" cy="29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ts val="159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2Hz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2" name="图片 17" descr=""/>
          <p:cNvPicPr/>
          <p:nvPr/>
        </p:nvPicPr>
        <p:blipFill>
          <a:blip r:embed="rId6"/>
          <a:stretch/>
        </p:blipFill>
        <p:spPr>
          <a:xfrm>
            <a:off x="94680" y="3119040"/>
            <a:ext cx="1295640" cy="24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0" y="369360"/>
            <a:ext cx="4239000" cy="309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ts val="3200"/>
              </a:lnSpc>
            </a:pPr>
            <a:r>
              <a:rPr b="0" lang="zh-CN" sz="1800" spc="-1" strike="noStrike">
                <a:solidFill>
                  <a:srgbClr val="000000"/>
                </a:solidFill>
                <a:latin typeface="Calibri Light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1</a:t>
            </a:r>
            <a:r>
              <a:rPr b="0" lang="zh-CN" sz="1800" spc="-1" strike="noStrike">
                <a:solidFill>
                  <a:srgbClr val="000000"/>
                </a:solidFill>
                <a:latin typeface="Calibri Light"/>
              </a:rPr>
              <a:t>）</a:t>
            </a:r>
            <a:r>
              <a:rPr b="0" lang="zh-CN" sz="1800" spc="-1" strike="noStrike">
                <a:solidFill>
                  <a:srgbClr val="ff0000"/>
                </a:solidFill>
                <a:latin typeface="Calibri Light"/>
              </a:rPr>
              <a:t>多视角</a:t>
            </a:r>
            <a:r>
              <a:rPr b="0" lang="zh-CN" sz="1800" spc="-1" strike="noStrike">
                <a:solidFill>
                  <a:srgbClr val="000000"/>
                </a:solidFill>
                <a:latin typeface="Calibri Light"/>
              </a:rPr>
              <a:t>图片的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NeRF</a:t>
            </a:r>
            <a:r>
              <a:rPr b="0" lang="zh-CN" sz="1800" spc="-1" strike="noStrike">
                <a:solidFill>
                  <a:srgbClr val="000000"/>
                </a:solidFill>
                <a:latin typeface="Calibri Light"/>
              </a:rPr>
              <a:t>训练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zh-CN" sz="1800" spc="-1" strike="noStrike">
                <a:solidFill>
                  <a:srgbClr val="000000"/>
                </a:solidFill>
                <a:latin typeface="Calibri Light"/>
              </a:rPr>
              <a:t>完全不重合（快）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           多视角可满足</a:t>
            </a:r>
            <a:r>
              <a:rPr b="0" lang="zh-CN" sz="1800" spc="-1" strike="noStrike">
                <a:solidFill>
                  <a:srgbClr val="ff0000"/>
                </a:solidFill>
                <a:latin typeface="Calibri Light"/>
              </a:rPr>
              <a:t>约束条件</a:t>
            </a:r>
            <a:br/>
            <a:r>
              <a:rPr b="0" lang="en-US" sz="1800" spc="-1" strike="noStrike">
                <a:solidFill>
                  <a:srgbClr val="ff0000"/>
                </a:solidFill>
                <a:latin typeface="Calibri Light"/>
              </a:rPr>
              <a:t>	</a:t>
            </a:r>
            <a:r>
              <a:rPr b="0" lang="zh-CN" sz="1800" spc="-1" strike="noStrike">
                <a:solidFill>
                  <a:srgbClr val="000000"/>
                </a:solidFill>
                <a:latin typeface="Calibri Light"/>
              </a:rPr>
              <a:t>尽可能重合（优）</a:t>
            </a:r>
            <a:br/>
            <a:r>
              <a:rPr b="0" lang="zh-CN" sz="1800" spc="-1" strike="noStrike">
                <a:solidFill>
                  <a:srgbClr val="000000"/>
                </a:solidFill>
                <a:latin typeface="Calibri Light"/>
              </a:rPr>
              <a:t>（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2</a:t>
            </a:r>
            <a:r>
              <a:rPr b="0" lang="zh-CN" sz="1800" spc="-1" strike="noStrike">
                <a:solidFill>
                  <a:srgbClr val="000000"/>
                </a:solidFill>
                <a:latin typeface="Calibri Light"/>
              </a:rPr>
              <a:t>）在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NeRF</a:t>
            </a:r>
            <a:r>
              <a:rPr b="0" lang="zh-CN" sz="1800" spc="-1" strike="noStrike">
                <a:solidFill>
                  <a:srgbClr val="000000"/>
                </a:solidFill>
                <a:latin typeface="Calibri Light"/>
              </a:rPr>
              <a:t>中</a:t>
            </a:r>
            <a:r>
              <a:rPr b="0" lang="zh-CN" sz="1800" spc="-1" strike="noStrike">
                <a:solidFill>
                  <a:srgbClr val="ff0000"/>
                </a:solidFill>
                <a:latin typeface="Calibri Light"/>
              </a:rPr>
              <a:t>识别目标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           二维识别 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vs. </a:t>
            </a:r>
            <a:r>
              <a:rPr b="0" lang="zh-CN" sz="1800" spc="-1" strike="noStrike">
                <a:solidFill>
                  <a:srgbClr val="ff0000"/>
                </a:solidFill>
                <a:latin typeface="Calibri Light"/>
              </a:rPr>
              <a:t>三维</a:t>
            </a:r>
            <a:r>
              <a:rPr b="0" lang="zh-CN" sz="1800" spc="-1" strike="noStrike">
                <a:solidFill>
                  <a:srgbClr val="000000"/>
                </a:solidFill>
                <a:latin typeface="Calibri Light"/>
              </a:rPr>
              <a:t>识别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0" y="0"/>
            <a:ext cx="1439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Explorations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5" name="图片 4" descr=""/>
          <p:cNvPicPr/>
          <p:nvPr/>
        </p:nvPicPr>
        <p:blipFill>
          <a:blip r:embed="rId1"/>
          <a:stretch/>
        </p:blipFill>
        <p:spPr>
          <a:xfrm>
            <a:off x="4608000" y="0"/>
            <a:ext cx="3584160" cy="3671640"/>
          </a:xfrm>
          <a:prstGeom prst="rect">
            <a:avLst/>
          </a:prstGeom>
          <a:ln>
            <a:noFill/>
          </a:ln>
        </p:spPr>
      </p:pic>
      <p:pic>
        <p:nvPicPr>
          <p:cNvPr id="176" name="图片 5" descr=""/>
          <p:cNvPicPr/>
          <p:nvPr/>
        </p:nvPicPr>
        <p:blipFill>
          <a:blip r:embed="rId2"/>
          <a:stretch/>
        </p:blipFill>
        <p:spPr>
          <a:xfrm>
            <a:off x="8388000" y="0"/>
            <a:ext cx="3779640" cy="3707640"/>
          </a:xfrm>
          <a:prstGeom prst="rect">
            <a:avLst/>
          </a:prstGeom>
          <a:ln>
            <a:noFill/>
          </a:ln>
        </p:spPr>
      </p:pic>
      <p:pic>
        <p:nvPicPr>
          <p:cNvPr id="177" name="图片 6" descr=""/>
          <p:cNvPicPr/>
          <p:nvPr/>
        </p:nvPicPr>
        <p:blipFill>
          <a:blip r:embed="rId3"/>
          <a:stretch/>
        </p:blipFill>
        <p:spPr>
          <a:xfrm>
            <a:off x="-6840" y="3712320"/>
            <a:ext cx="3723120" cy="3145320"/>
          </a:xfrm>
          <a:prstGeom prst="rect">
            <a:avLst/>
          </a:prstGeom>
          <a:ln>
            <a:noFill/>
          </a:ln>
        </p:spPr>
      </p:pic>
      <p:pic>
        <p:nvPicPr>
          <p:cNvPr id="178" name="图片 8" descr=""/>
          <p:cNvPicPr/>
          <p:nvPr/>
        </p:nvPicPr>
        <p:blipFill>
          <a:blip r:embed="rId4"/>
          <a:stretch/>
        </p:blipFill>
        <p:spPr>
          <a:xfrm>
            <a:off x="3716640" y="3712320"/>
            <a:ext cx="8474760" cy="314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3064</TotalTime>
  <Application>LibreOffice/6.4.7.2$Linux_X86_64 LibreOffice_project/40$Build-2</Application>
  <Words>387</Words>
  <Paragraphs>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2023-06-02T21:01:48Z</dcterms:created>
  <dc:creator>zhfc</dc:creator>
  <dc:description/>
  <dc:language>zh-CN</dc:language>
  <cp:lastModifiedBy/>
  <dcterms:modified xsi:type="dcterms:W3CDTF">2024-05-03T19:14:19Z</dcterms:modified>
  <cp:revision>84</cp:revision>
  <dc:subject/>
  <dc:title>NeRF-based SLAM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4</vt:i4>
  </property>
  <property fmtid="{D5CDD505-2E9C-101B-9397-08002B2CF9AE}" pid="7" name="Notes">
    <vt:i4>1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